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2"/>
  </p:notesMasterIdLst>
  <p:handoutMasterIdLst>
    <p:handoutMasterId r:id="rId13"/>
  </p:handoutMasterIdLst>
  <p:sldIdLst>
    <p:sldId id="277" r:id="rId2"/>
    <p:sldId id="301" r:id="rId3"/>
    <p:sldId id="302" r:id="rId4"/>
    <p:sldId id="306" r:id="rId5"/>
    <p:sldId id="278" r:id="rId6"/>
    <p:sldId id="279" r:id="rId7"/>
    <p:sldId id="280" r:id="rId8"/>
    <p:sldId id="282" r:id="rId9"/>
    <p:sldId id="300" r:id="rId10"/>
    <p:sldId id="308" r:id="rId11"/>
  </p:sldIdLst>
  <p:sldSz cx="9144000" cy="6858000" type="screen4x3"/>
  <p:notesSz cx="6784975" cy="9906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C04"/>
    <a:srgbClr val="00CC99"/>
    <a:srgbClr val="556689"/>
    <a:srgbClr val="9E3039"/>
    <a:srgbClr val="FCD464"/>
    <a:srgbClr val="8B9AB7"/>
    <a:srgbClr val="FFFFFF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7" autoAdjust="0"/>
    <p:restoredTop sz="95775" autoAdjust="0"/>
  </p:normalViewPr>
  <p:slideViewPr>
    <p:cSldViewPr snapToGrid="0">
      <p:cViewPr varScale="1">
        <p:scale>
          <a:sx n="55" d="100"/>
          <a:sy n="55" d="100"/>
        </p:scale>
        <p:origin x="122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C6388AA-B27F-46F6-BA3B-BF089E42E9FC}" type="datetimeFigureOut">
              <a:rPr lang="en-GB"/>
              <a:pPr>
                <a:defRPr/>
              </a:pPr>
              <a:t>28/10/2020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wrap="square" lIns="91230" tIns="45615" rIns="91230" bIns="456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BE039B0A-BAF9-4B03-A61F-47DDC2C6E640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036225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322FCD7-554A-449F-803D-645179BC0BBC}" type="datetimeFigureOut">
              <a:rPr lang="en-GB"/>
              <a:pPr>
                <a:defRPr/>
              </a:pPr>
              <a:t>28/10/2020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0" tIns="45615" rIns="91230" bIns="45615" rtlCol="0" anchor="ctr"/>
          <a:lstStyle/>
          <a:p>
            <a:pPr lvl="0"/>
            <a:endParaRPr lang="en-GB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7863" y="4705350"/>
            <a:ext cx="5429250" cy="4457700"/>
          </a:xfrm>
          <a:prstGeom prst="rect">
            <a:avLst/>
          </a:prstGeom>
        </p:spPr>
        <p:txBody>
          <a:bodyPr vert="horz" lIns="91230" tIns="45615" rIns="91230" bIns="45615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en-GB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wrap="square" lIns="91230" tIns="45615" rIns="91230" bIns="456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9BD0E26-FAFD-4297-BDED-A6D17D03560C}" type="slidenum">
              <a:rPr lang="en-GB" altLang="it-IT"/>
              <a:pPr>
                <a:defRPr/>
              </a:pPr>
              <a:t>‹#›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5268722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1843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58D13B-886B-44E3-B8E3-F05F777E9149}" type="slidenum">
              <a:rPr lang="en-GB" altLang="en-US" smtClean="0"/>
              <a:pPr/>
              <a:t>1</a:t>
            </a:fld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20059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400" b="1" smtClean="0"/>
          </a:p>
        </p:txBody>
      </p:sp>
      <p:sp>
        <p:nvSpPr>
          <p:cNvPr id="389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679B23-FAA1-43FD-AEBB-D76D95F96446}" type="slidenum">
              <a:rPr lang="en-GB" altLang="it-IT" smtClean="0"/>
              <a:pPr/>
              <a:t>10</a:t>
            </a:fld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330722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</p:txBody>
      </p:sp>
      <p:sp>
        <p:nvSpPr>
          <p:cNvPr id="2253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C57479D-3CC7-4B51-AF28-013403E62905}" type="slidenum">
              <a:rPr lang="en-GB" altLang="it-IT" smtClean="0"/>
              <a:pPr/>
              <a:t>2</a:t>
            </a:fld>
            <a:endParaRPr lang="en-GB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3210606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z="1400" smtClean="0">
              <a:solidFill>
                <a:srgbClr val="FF0000"/>
              </a:solidFill>
            </a:endParaRPr>
          </a:p>
        </p:txBody>
      </p:sp>
      <p:sp>
        <p:nvSpPr>
          <p:cNvPr id="2457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A74584-B982-4729-B59D-1D42CA6BFF57}" type="slidenum">
              <a:rPr lang="en-GB" altLang="it-IT" smtClean="0"/>
              <a:pPr/>
              <a:t>3</a:t>
            </a:fld>
            <a:endParaRPr lang="en-GB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1255940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z="1400" smtClean="0">
              <a:solidFill>
                <a:srgbClr val="FF0000"/>
              </a:solidFill>
            </a:endParaRPr>
          </a:p>
        </p:txBody>
      </p:sp>
      <p:sp>
        <p:nvSpPr>
          <p:cNvPr id="2662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967997-E03C-4F3C-A7A5-277ED809B6AC}" type="slidenum">
              <a:rPr lang="en-GB" altLang="it-IT" smtClean="0"/>
              <a:pPr/>
              <a:t>4</a:t>
            </a:fld>
            <a:endParaRPr lang="en-GB" altLang="it-IT" dirty="0" smtClean="0"/>
          </a:p>
        </p:txBody>
      </p:sp>
    </p:spTree>
    <p:extLst>
      <p:ext uri="{BB962C8B-B14F-4D97-AF65-F5344CB8AC3E}">
        <p14:creationId xmlns:p14="http://schemas.microsoft.com/office/powerpoint/2010/main" val="327563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3072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22EAF6-34D7-41DF-B4D6-36E33520ED75}" type="slidenum">
              <a:rPr lang="en-GB" altLang="it-IT" smtClean="0"/>
              <a:pPr/>
              <a:t>5</a:t>
            </a:fld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962748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327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9F24D12-AEF7-4AB6-BABA-704B4C92071B}" type="slidenum">
              <a:rPr lang="en-GB" altLang="it-IT" smtClean="0"/>
              <a:pPr/>
              <a:t>6</a:t>
            </a:fld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4057193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z="1400" smtClean="0"/>
          </a:p>
        </p:txBody>
      </p:sp>
      <p:sp>
        <p:nvSpPr>
          <p:cNvPr id="348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0A38D8-040B-4D9F-B2D9-8624EF235B8B}" type="slidenum">
              <a:rPr lang="en-GB" altLang="it-IT" smtClean="0"/>
              <a:pPr/>
              <a:t>7</a:t>
            </a:fld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3015465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368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2772426-D084-4D6A-B951-CF0CCB1AF3C7}" type="slidenum">
              <a:rPr lang="en-GB" altLang="it-IT" smtClean="0"/>
              <a:pPr/>
              <a:t>8</a:t>
            </a:fld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526173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z="1400" b="1" smtClean="0"/>
          </a:p>
        </p:txBody>
      </p:sp>
      <p:sp>
        <p:nvSpPr>
          <p:cNvPr id="389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8679B23-FAA1-43FD-AEBB-D76D95F96446}" type="slidenum">
              <a:rPr lang="en-GB" altLang="it-IT" smtClean="0"/>
              <a:pPr/>
              <a:t>9</a:t>
            </a:fld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2328202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9257E-09E1-43B3-ABD3-A9D4B2ADD751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06BD5-946B-4828-B7E6-07F4AE30CA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9015D-222E-440E-8ACB-6DB9CD0B5F2C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16475-92B0-4691-A82B-2D504142C6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F8BA4-CF12-4DD4-898E-2A152A09F8DF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FECE2-C150-4F40-B374-B757407238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5"/>
          <p:cNvCxnSpPr>
            <a:cxnSpLocks noChangeShapeType="1"/>
          </p:cNvCxnSpPr>
          <p:nvPr userDrawn="1"/>
        </p:nvCxnSpPr>
        <p:spPr bwMode="auto">
          <a:xfrm flipV="1">
            <a:off x="-1588" y="908050"/>
            <a:ext cx="9144001" cy="3175"/>
          </a:xfrm>
          <a:prstGeom prst="line">
            <a:avLst/>
          </a:prstGeom>
          <a:noFill/>
          <a:ln w="25400">
            <a:solidFill>
              <a:srgbClr val="556689"/>
            </a:solidFill>
            <a:round/>
            <a:headEnd/>
            <a:tailEnd/>
          </a:ln>
        </p:spPr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537575" cy="396280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5566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it-IT" sz="1200">
              <a:solidFill>
                <a:srgbClr val="435276"/>
              </a:solidFill>
            </a:endParaRPr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7B6C0-A41D-49CB-BD76-CEDE647F0A1B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E290B-4B8A-4055-9A8C-8E4764878D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F1269-7DD9-4822-AEE9-593328E6B919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F8E6B-3E2A-4D3E-9D58-0AC5E50701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AE79-9F8F-4C6F-B82A-06D10B979637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D4BC1-EC79-4833-A683-5B9C9B4D53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465C2-67A6-4A5A-9AC2-E1C50A772D9A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C27EE-9CE9-417A-A960-EA7CCBBD59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7EC99-2765-4616-B0FB-B5490C7C1035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AD420-825A-4FEA-9832-68B53F42A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2A692-1E1C-4790-9696-8F3559A100D7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D3C0D-AC19-4449-BB16-93B23739DD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4D070-F654-4349-B244-A2A8414B7A69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588EC-98BA-4EF3-98C8-9DF78C2F05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9D2B9-DBE2-4575-8F20-54B148417E27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24C8D-F4FC-47D3-812B-F669D92E6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5A2A4A8A-5EFA-4C26-9105-9E53231983A3}" type="datetimeFigureOut">
              <a:rPr lang="en-US"/>
              <a:pPr>
                <a:defRPr/>
              </a:pPr>
              <a:t>10/28/2020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BF0959C3-01B8-4C0C-BAD4-4D9EDDC5B9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4" r:id="rId2"/>
    <p:sldLayoutId id="2147483713" r:id="rId3"/>
    <p:sldLayoutId id="2147483712" r:id="rId4"/>
    <p:sldLayoutId id="2147483711" r:id="rId5"/>
    <p:sldLayoutId id="2147483710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16" r:id="rId12"/>
    <p:sldLayoutId id="2147483717" r:id="rId13"/>
  </p:sldLayoutIdLst>
  <p:hf sldNum="0" hdr="0" ftr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it-IT" altLang="en-US" sz="2400" smtClean="0"/>
              <a:t>Centro Coscienza</a:t>
            </a:r>
          </a:p>
        </p:txBody>
      </p:sp>
      <p:sp>
        <p:nvSpPr>
          <p:cNvPr id="17410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17411" name="CasellaDiTesto 2"/>
          <p:cNvSpPr txBox="1">
            <a:spLocks noChangeArrowheads="1"/>
          </p:cNvSpPr>
          <p:nvPr/>
        </p:nvSpPr>
        <p:spPr bwMode="auto">
          <a:xfrm>
            <a:off x="1163638" y="2549525"/>
            <a:ext cx="68167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altLang="en-US" sz="4800" b="1" dirty="0">
                <a:solidFill>
                  <a:srgbClr val="556689"/>
                </a:solidFill>
              </a:rPr>
              <a:t>Assemblea dei Soci</a:t>
            </a:r>
          </a:p>
          <a:p>
            <a:pPr algn="ctr" eaLnBrk="0" hangingPunct="0"/>
            <a:r>
              <a:rPr lang="it-IT" altLang="en-US" sz="3200" b="1" i="1" dirty="0" smtClean="0">
                <a:solidFill>
                  <a:srgbClr val="556689"/>
                </a:solidFill>
              </a:rPr>
              <a:t>30 ottobre 2020</a:t>
            </a:r>
            <a:endParaRPr lang="en-GB" altLang="en-US" sz="3200" b="1" i="1" dirty="0">
              <a:solidFill>
                <a:srgbClr val="5566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0" y="180110"/>
            <a:ext cx="8537575" cy="529504"/>
          </a:xfrm>
        </p:spPr>
        <p:txBody>
          <a:bodyPr anchor="t"/>
          <a:lstStyle/>
          <a:p>
            <a:pPr algn="ctr"/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FONDAZIONE </a:t>
            </a:r>
            <a:r>
              <a:rPr lang="it-IT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SERVIRE</a:t>
            </a:r>
            <a: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it-IT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it-IT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SITUAZIONE AL 31 agosto 2020</a:t>
            </a:r>
            <a:br>
              <a:rPr lang="it-IT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it-IT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0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>
              <a:solidFill>
                <a:srgbClr val="000000"/>
              </a:solidFill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896552"/>
              </p:ext>
            </p:extLst>
          </p:nvPr>
        </p:nvGraphicFramePr>
        <p:xfrm>
          <a:off x="484908" y="1330358"/>
          <a:ext cx="7994073" cy="5227702"/>
        </p:xfrm>
        <a:graphic>
          <a:graphicData uri="http://schemas.openxmlformats.org/drawingml/2006/table">
            <a:tbl>
              <a:tblPr firstRow="1" lastRow="1" bandRow="1">
                <a:tableStyleId>{7DF18680-E054-41AD-8BC1-D1AEF772440D}</a:tableStyleId>
              </a:tblPr>
              <a:tblGrid>
                <a:gridCol w="2840183"/>
                <a:gridCol w="2687782"/>
                <a:gridCol w="2466108"/>
              </a:tblGrid>
              <a:tr h="900224">
                <a:tc>
                  <a:txBody>
                    <a:bodyPr/>
                    <a:lstStyle/>
                    <a:p>
                      <a:pPr algn="just"/>
                      <a:endParaRPr lang="it-IT" sz="16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it-IT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Valore contabile</a:t>
                      </a:r>
                      <a:endParaRPr lang="en-GB" sz="28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it-IT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Valore stimato</a:t>
                      </a:r>
                      <a:endParaRPr lang="en-GB" sz="28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455869">
                <a:tc>
                  <a:txBody>
                    <a:bodyPr/>
                    <a:lstStyle/>
                    <a:p>
                      <a:pPr algn="ctr"/>
                      <a:endParaRPr lang="it-IT" sz="16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b"/>
                      <a:endParaRPr lang="en-GB" sz="2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just" fontAlgn="b"/>
                      <a:endParaRPr lang="en-GB" sz="24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472385"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 QUADRI	</a:t>
                      </a:r>
                      <a:r>
                        <a:rPr lang="it-IT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	</a:t>
                      </a:r>
                      <a:endParaRPr lang="it-IT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211.000</a:t>
                      </a:r>
                      <a:endParaRPr lang="it-IT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211.000</a:t>
                      </a:r>
                      <a:endParaRPr lang="it-IT" sz="2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SERVIRE SRL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1.701.547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8.000.000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459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MOROSOL SrL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49.500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500.000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/>
                </a:tc>
              </a:tr>
              <a:tr h="5264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TITOLI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67.220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67.220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4849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BANCA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501.920                   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501.920                   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5264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b="1" baseline="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it-IT" sz="2400" b="0" baseline="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DEBITI</a:t>
                      </a:r>
                      <a:endParaRPr lang="it-IT" sz="2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-4.356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-4.356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639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b="1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PATRIMONIO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375285" algn="l"/>
                        </a:tabLs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2.526.831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375285" algn="l"/>
                        </a:tabLs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9.275.784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3718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en-US" altLang="en-US" sz="2400" dirty="0" smtClean="0"/>
              <a:t>Centro </a:t>
            </a:r>
            <a:r>
              <a:rPr lang="en-US" altLang="en-US" sz="2400" dirty="0" err="1" smtClean="0"/>
              <a:t>Coscienza</a:t>
            </a:r>
            <a:endParaRPr lang="en-US" altLang="en-US" sz="2400" dirty="0" smtClean="0"/>
          </a:p>
        </p:txBody>
      </p:sp>
      <p:sp>
        <p:nvSpPr>
          <p:cNvPr id="21506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21507" name="CasellaDiTesto 2"/>
          <p:cNvSpPr txBox="1">
            <a:spLocks noChangeArrowheads="1"/>
          </p:cNvSpPr>
          <p:nvPr/>
        </p:nvSpPr>
        <p:spPr bwMode="auto">
          <a:xfrm>
            <a:off x="1329681" y="2949575"/>
            <a:ext cx="650210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altLang="en-US" sz="3600" b="1" dirty="0">
                <a:solidFill>
                  <a:srgbClr val="556689"/>
                </a:solidFill>
              </a:rPr>
              <a:t>ANNO SOCIALE </a:t>
            </a:r>
            <a:r>
              <a:rPr lang="it-IT" altLang="en-US" sz="3600" b="1" dirty="0" smtClean="0">
                <a:solidFill>
                  <a:srgbClr val="556689"/>
                </a:solidFill>
              </a:rPr>
              <a:t>2019-20</a:t>
            </a:r>
            <a:endParaRPr lang="it-IT" altLang="en-US" sz="3600" b="1" dirty="0">
              <a:solidFill>
                <a:srgbClr val="556689"/>
              </a:solidFill>
            </a:endParaRPr>
          </a:p>
          <a:p>
            <a:pPr algn="ctr" eaLnBrk="0" hangingPunct="0"/>
            <a:endParaRPr lang="it-IT" altLang="en-US" sz="3600" b="1" u="sng" dirty="0">
              <a:solidFill>
                <a:srgbClr val="556689"/>
              </a:solidFill>
            </a:endParaRPr>
          </a:p>
          <a:p>
            <a:pPr algn="ctr" eaLnBrk="0" hangingPunct="0"/>
            <a:r>
              <a:rPr lang="it-IT" altLang="en-US" sz="3600" b="1" u="sng" dirty="0">
                <a:solidFill>
                  <a:srgbClr val="556689"/>
                </a:solidFill>
              </a:rPr>
              <a:t>BILANCIO CONSUNTIVO</a:t>
            </a:r>
          </a:p>
          <a:p>
            <a:pPr algn="ctr" eaLnBrk="0" hangingPunct="0"/>
            <a:r>
              <a:rPr lang="it-IT" altLang="en-US" sz="3600" b="1" i="1" dirty="0">
                <a:solidFill>
                  <a:srgbClr val="556689"/>
                </a:solidFill>
              </a:rPr>
              <a:t>Stato Patrimoniale</a:t>
            </a:r>
            <a:endParaRPr lang="en-GB" altLang="en-US" sz="3600" b="1" i="1" dirty="0">
              <a:solidFill>
                <a:srgbClr val="5566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mtClean="0"/>
              <a:t>Consuntivo 2019-20: STATO PATRIMONIALE</a:t>
            </a:r>
            <a:endParaRPr lang="it-IT" altLang="en-US" dirty="0" smtClean="0"/>
          </a:p>
        </p:txBody>
      </p:sp>
      <p:sp>
        <p:nvSpPr>
          <p:cNvPr id="23554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 dirty="0">
              <a:solidFill>
                <a:srgbClr val="000000"/>
              </a:solidFill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077868"/>
              </p:ext>
            </p:extLst>
          </p:nvPr>
        </p:nvGraphicFramePr>
        <p:xfrm>
          <a:off x="544513" y="1302326"/>
          <a:ext cx="8058148" cy="46098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612861"/>
                <a:gridCol w="2244437"/>
                <a:gridCol w="2200850"/>
              </a:tblGrid>
              <a:tr h="1149929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 smtClean="0">
                          <a:effectLst/>
                          <a:latin typeface="Book Antiqua" panose="02040602050305030304" pitchFamily="18" charset="0"/>
                        </a:rPr>
                        <a:t>ATTIVO</a:t>
                      </a:r>
                      <a:endParaRPr lang="en-GB" sz="20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 smtClean="0">
                          <a:effectLst/>
                          <a:latin typeface="Book Antiqua" panose="02040602050305030304" pitchFamily="18" charset="0"/>
                        </a:rPr>
                        <a:t>CONSUNTIVO</a:t>
                      </a:r>
                    </a:p>
                    <a:p>
                      <a:pPr algn="ctr" fontAlgn="b"/>
                      <a:r>
                        <a:rPr lang="it-IT" sz="2000" u="none" strike="noStrike" dirty="0" smtClean="0">
                          <a:effectLst/>
                          <a:latin typeface="Book Antiqua" panose="02040602050305030304" pitchFamily="18" charset="0"/>
                        </a:rPr>
                        <a:t>31 Agosto 2019</a:t>
                      </a:r>
                      <a:endParaRPr lang="en-GB" sz="20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 smtClean="0">
                          <a:effectLst/>
                          <a:latin typeface="Book Antiqua" panose="02040602050305030304" pitchFamily="18" charset="0"/>
                        </a:rPr>
                        <a:t>CONSUNTIVO</a:t>
                      </a:r>
                    </a:p>
                    <a:p>
                      <a:pPr algn="ctr" fontAlgn="b"/>
                      <a:r>
                        <a:rPr lang="it-IT" sz="2000" u="none" strike="noStrike" dirty="0" smtClean="0">
                          <a:effectLst/>
                          <a:latin typeface="Book Antiqua" panose="02040602050305030304" pitchFamily="18" charset="0"/>
                        </a:rPr>
                        <a:t>31 Agosto 2020</a:t>
                      </a:r>
                      <a:endParaRPr lang="en-GB" sz="2000" b="0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</a:tr>
              <a:tr h="742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</a:rPr>
                        <a:t>    Crediti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83335" algn="r">
                        <a:spcAft>
                          <a:spcPts val="0"/>
                        </a:spcAft>
                      </a:pPr>
                      <a:endParaRPr lang="it-IT" sz="2400" dirty="0" smtClean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83335"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3.856</a:t>
                      </a: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83335" algn="r">
                        <a:spcAft>
                          <a:spcPts val="0"/>
                        </a:spcAft>
                      </a:pPr>
                      <a:endParaRPr lang="it-IT" sz="2400" dirty="0" smtClean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83335"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2.569</a:t>
                      </a:r>
                    </a:p>
                  </a:txBody>
                  <a:tcPr marL="25400" marR="25400" marT="0" marB="0" anchor="ctr"/>
                </a:tc>
              </a:tr>
              <a:tr h="9389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</a:rPr>
                        <a:t>    Titoli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83335"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52.000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83335"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30.000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9192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</a:rPr>
                        <a:t>    </a:t>
                      </a: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</a:rPr>
                        <a:t> Cassa 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</a:rPr>
                        <a:t>e banca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83335"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18.525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83335"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39.545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  <a:tr h="858982">
                <a:tc>
                  <a:txBody>
                    <a:bodyPr/>
                    <a:lstStyle/>
                    <a:p>
                      <a:pPr marL="365760" indent="247015" algn="l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it-IT" sz="2400" b="1" dirty="0">
                          <a:effectLst/>
                          <a:latin typeface="Book Antiqua" panose="02040602050305030304" pitchFamily="18" charset="0"/>
                        </a:rPr>
                        <a:t>Totale attivo</a:t>
                      </a:r>
                      <a:endParaRPr lang="it-IT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03960" indent="247015" algn="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it-IT" sz="2400" b="1" dirty="0">
                          <a:effectLst/>
                          <a:latin typeface="Book Antiqua" panose="02040602050305030304" pitchFamily="18" charset="0"/>
                        </a:rPr>
                        <a:t>  </a:t>
                      </a:r>
                      <a:r>
                        <a:rPr lang="it-IT" sz="2400" b="1" dirty="0" smtClean="0">
                          <a:effectLst/>
                          <a:latin typeface="Book Antiqua" panose="02040602050305030304" pitchFamily="18" charset="0"/>
                        </a:rPr>
                        <a:t>74.381</a:t>
                      </a:r>
                      <a:endParaRPr lang="it-IT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marL="1203960" indent="247015" algn="r">
                        <a:lnSpc>
                          <a:spcPts val="1490"/>
                        </a:lnSpc>
                        <a:spcAft>
                          <a:spcPts val="0"/>
                        </a:spcAft>
                      </a:pPr>
                      <a:r>
                        <a:rPr lang="it-IT" sz="2400" b="1" dirty="0">
                          <a:effectLst/>
                          <a:latin typeface="Book Antiqua" panose="02040602050305030304" pitchFamily="18" charset="0"/>
                        </a:rPr>
                        <a:t>  </a:t>
                      </a:r>
                      <a:r>
                        <a:rPr lang="it-IT" sz="2400" b="1" dirty="0" smtClean="0">
                          <a:effectLst/>
                          <a:latin typeface="Book Antiqua" panose="02040602050305030304" pitchFamily="18" charset="0"/>
                        </a:rPr>
                        <a:t>72.114</a:t>
                      </a:r>
                      <a:endParaRPr lang="it-IT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it-IT" altLang="en-US" sz="2400" dirty="0" smtClean="0"/>
              <a:t>Consuntivo 2019-20: STATO PATRIMONIALE</a:t>
            </a:r>
          </a:p>
        </p:txBody>
      </p:sp>
      <p:sp>
        <p:nvSpPr>
          <p:cNvPr id="25602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 dirty="0">
              <a:solidFill>
                <a:srgbClr val="000000"/>
              </a:solidFill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054514"/>
              </p:ext>
            </p:extLst>
          </p:nvPr>
        </p:nvGraphicFramePr>
        <p:xfrm>
          <a:off x="585066" y="1131310"/>
          <a:ext cx="8348661" cy="5521288"/>
        </p:xfrm>
        <a:graphic>
          <a:graphicData uri="http://schemas.openxmlformats.org/drawingml/2006/table">
            <a:tbl>
              <a:tblPr/>
              <a:tblGrid>
                <a:gridCol w="3914807"/>
                <a:gridCol w="2167338"/>
                <a:gridCol w="2266516"/>
              </a:tblGrid>
              <a:tr h="62941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PASSIVO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CONSUNTIVO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31 Agosto 2019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CONSUNTIVO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31 Agosto 2020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25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Patrimonio netto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</a:tr>
              <a:tr h="4370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Fondo di dotazione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  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52.000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30.000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</a:tr>
              <a:tr h="4987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Fondo sociale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8.928</a:t>
                      </a:r>
                    </a:p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30.928</a:t>
                      </a:r>
                    </a:p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</a:tr>
              <a:tr h="375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Risultato d’esercizio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-6.752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</a:tr>
              <a:tr h="581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Totale patrimonio netto 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C04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60.928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C04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54.176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AC04"/>
                    </a:solidFill>
                  </a:tcPr>
                </a:tc>
              </a:tr>
              <a:tr h="629418">
                <a:tc>
                  <a:txBody>
                    <a:bodyPr/>
                    <a:lstStyle/>
                    <a:p>
                      <a:pPr marL="3429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Trattamento fine rapporto di lavoro subordinato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691    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1.080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</a:tr>
              <a:tr h="6590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3429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Debiti e ratei/risconti     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12.762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1368425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16.858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D7CD"/>
                    </a:solidFill>
                  </a:tcPr>
                </a:tc>
              </a:tr>
              <a:tr h="667434">
                <a:tc>
                  <a:txBody>
                    <a:bodyPr/>
                    <a:lstStyle/>
                    <a:p>
                      <a:pPr marL="279400" marR="0" lvl="0" indent="246063" algn="l" defTabSz="914400" rtl="0" eaLnBrk="1" fontAlgn="base" latinLnBrk="0" hangingPunct="1">
                        <a:lnSpc>
                          <a:spcPts val="148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279400" marR="0" lvl="0" indent="246063" algn="l" defTabSz="914400" rtl="0" eaLnBrk="1" fontAlgn="base" latinLnBrk="0" hangingPunct="1">
                        <a:lnSpc>
                          <a:spcPts val="148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Totale passivo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1203325" marR="0" lvl="0" indent="246063" algn="r" defTabSz="914400" rtl="0" eaLnBrk="1" fontAlgn="base" latinLnBrk="0" hangingPunct="1">
                        <a:lnSpc>
                          <a:spcPts val="148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74.381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marL="1203325" marR="0" lvl="0" indent="246063" algn="r" defTabSz="914400" rtl="0" eaLnBrk="1" fontAlgn="base" latinLnBrk="0" hangingPunct="1">
                        <a:lnSpc>
                          <a:spcPts val="148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1203325" marR="0" lvl="0" indent="246063" algn="r" defTabSz="914400" rtl="0" eaLnBrk="1" fontAlgn="base" latinLnBrk="0" hangingPunct="1">
                        <a:lnSpc>
                          <a:spcPts val="148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72.114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EC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en-US" altLang="en-US" sz="2400" dirty="0" smtClean="0"/>
              <a:t>Centro </a:t>
            </a:r>
            <a:r>
              <a:rPr lang="en-US" altLang="en-US" sz="2400" dirty="0" err="1" smtClean="0"/>
              <a:t>Coscienza</a:t>
            </a:r>
            <a:endParaRPr lang="en-US" altLang="en-US" sz="2400" dirty="0" smtClean="0"/>
          </a:p>
        </p:txBody>
      </p:sp>
      <p:sp>
        <p:nvSpPr>
          <p:cNvPr id="29698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9699" name="CasellaDiTesto 2"/>
          <p:cNvSpPr txBox="1">
            <a:spLocks noChangeArrowheads="1"/>
          </p:cNvSpPr>
          <p:nvPr/>
        </p:nvSpPr>
        <p:spPr bwMode="auto">
          <a:xfrm>
            <a:off x="1679937" y="2949575"/>
            <a:ext cx="580158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altLang="en-US" sz="3200" b="1" dirty="0">
                <a:solidFill>
                  <a:srgbClr val="556689"/>
                </a:solidFill>
              </a:rPr>
              <a:t>ANNO SOCIALE </a:t>
            </a:r>
            <a:r>
              <a:rPr lang="it-IT" altLang="en-US" sz="3200" b="1" dirty="0" smtClean="0">
                <a:solidFill>
                  <a:srgbClr val="556689"/>
                </a:solidFill>
              </a:rPr>
              <a:t>2019-20</a:t>
            </a:r>
            <a:endParaRPr lang="it-IT" altLang="en-US" sz="3200" b="1" dirty="0">
              <a:solidFill>
                <a:srgbClr val="556689"/>
              </a:solidFill>
            </a:endParaRPr>
          </a:p>
          <a:p>
            <a:pPr algn="ctr" eaLnBrk="0" hangingPunct="0"/>
            <a:endParaRPr lang="it-IT" altLang="en-US" sz="3200" b="1" u="sng" dirty="0">
              <a:solidFill>
                <a:srgbClr val="556689"/>
              </a:solidFill>
            </a:endParaRPr>
          </a:p>
          <a:p>
            <a:pPr algn="ctr" eaLnBrk="0" hangingPunct="0"/>
            <a:r>
              <a:rPr lang="it-IT" altLang="en-US" sz="3200" b="1" u="sng" dirty="0">
                <a:solidFill>
                  <a:srgbClr val="556689"/>
                </a:solidFill>
              </a:rPr>
              <a:t>BILANCIO CONSUNTIVO</a:t>
            </a:r>
          </a:p>
          <a:p>
            <a:pPr algn="ctr" eaLnBrk="0" hangingPunct="0"/>
            <a:r>
              <a:rPr lang="it-IT" altLang="en-US" sz="3200" b="1" i="1" dirty="0">
                <a:solidFill>
                  <a:srgbClr val="556689"/>
                </a:solidFill>
              </a:rPr>
              <a:t>Rendiconto di gestione</a:t>
            </a:r>
            <a:endParaRPr lang="en-GB" altLang="en-US" sz="3200" b="1" i="1" dirty="0">
              <a:solidFill>
                <a:srgbClr val="5566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en-US" altLang="en-US" sz="2400" dirty="0" smtClean="0"/>
              <a:t>Centro </a:t>
            </a:r>
            <a:r>
              <a:rPr lang="en-US" altLang="en-US" sz="2400" dirty="0" err="1" smtClean="0"/>
              <a:t>Coscienza</a:t>
            </a:r>
            <a:endParaRPr lang="en-US" altLang="en-US" sz="2400" dirty="0" smtClean="0"/>
          </a:p>
        </p:txBody>
      </p:sp>
      <p:sp>
        <p:nvSpPr>
          <p:cNvPr id="31746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1747" name="CasellaDiTesto 2"/>
          <p:cNvSpPr txBox="1">
            <a:spLocks noChangeArrowheads="1"/>
          </p:cNvSpPr>
          <p:nvPr/>
        </p:nvSpPr>
        <p:spPr bwMode="auto">
          <a:xfrm>
            <a:off x="1700575" y="2949575"/>
            <a:ext cx="580158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altLang="en-US" sz="3200" b="1" dirty="0">
                <a:solidFill>
                  <a:srgbClr val="556689"/>
                </a:solidFill>
              </a:rPr>
              <a:t>ANNO SOCIALE </a:t>
            </a:r>
            <a:r>
              <a:rPr lang="it-IT" altLang="en-US" sz="3200" b="1" dirty="0" smtClean="0">
                <a:solidFill>
                  <a:srgbClr val="556689"/>
                </a:solidFill>
              </a:rPr>
              <a:t>2019-20</a:t>
            </a:r>
            <a:endParaRPr lang="it-IT" altLang="en-US" sz="3200" b="1" dirty="0">
              <a:solidFill>
                <a:srgbClr val="556689"/>
              </a:solidFill>
            </a:endParaRPr>
          </a:p>
          <a:p>
            <a:pPr algn="ctr" eaLnBrk="0" hangingPunct="0"/>
            <a:endParaRPr lang="it-IT" altLang="en-US" sz="3200" b="1" u="sng" dirty="0">
              <a:solidFill>
                <a:srgbClr val="556689"/>
              </a:solidFill>
            </a:endParaRPr>
          </a:p>
          <a:p>
            <a:pPr algn="ctr" eaLnBrk="0" hangingPunct="0"/>
            <a:r>
              <a:rPr lang="it-IT" altLang="en-US" sz="3200" b="1" u="sng" dirty="0">
                <a:solidFill>
                  <a:srgbClr val="556689"/>
                </a:solidFill>
              </a:rPr>
              <a:t>BILANCIO CONSUNTIVO</a:t>
            </a:r>
          </a:p>
          <a:p>
            <a:pPr algn="ctr" eaLnBrk="0" hangingPunct="0"/>
            <a:r>
              <a:rPr lang="it-IT" altLang="en-US" sz="3200" b="1" i="1" dirty="0">
                <a:solidFill>
                  <a:srgbClr val="556689"/>
                </a:solidFill>
              </a:rPr>
              <a:t>Rendiconto di gestione</a:t>
            </a:r>
          </a:p>
          <a:p>
            <a:pPr algn="ctr" eaLnBrk="0" hangingPunct="0"/>
            <a:endParaRPr lang="it-IT" altLang="en-US" sz="3200" b="1" dirty="0">
              <a:solidFill>
                <a:srgbClr val="9E3039"/>
              </a:solidFill>
            </a:endParaRPr>
          </a:p>
          <a:p>
            <a:pPr algn="ctr" eaLnBrk="0" hangingPunct="0"/>
            <a:r>
              <a:rPr lang="it-IT" altLang="en-US" sz="3200" b="1" dirty="0">
                <a:solidFill>
                  <a:srgbClr val="9E3039"/>
                </a:solidFill>
              </a:rPr>
              <a:t>ONERI</a:t>
            </a:r>
            <a:endParaRPr lang="en-GB" altLang="en-US" sz="3200" b="1" i="1" dirty="0">
              <a:solidFill>
                <a:srgbClr val="55668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it-IT" altLang="en-US" sz="2400" dirty="0" smtClean="0"/>
              <a:t>Consuntivo A.S. 2019-20- Preventivo 2020/21: ONERI</a:t>
            </a:r>
          </a:p>
        </p:txBody>
      </p:sp>
      <p:sp>
        <p:nvSpPr>
          <p:cNvPr id="33794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>
              <a:solidFill>
                <a:srgbClr val="000000"/>
              </a:solidFill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112356"/>
              </p:ext>
            </p:extLst>
          </p:nvPr>
        </p:nvGraphicFramePr>
        <p:xfrm>
          <a:off x="460375" y="969819"/>
          <a:ext cx="8503516" cy="5702530"/>
        </p:xfrm>
        <a:graphic>
          <a:graphicData uri="http://schemas.openxmlformats.org/drawingml/2006/table">
            <a:tbl>
              <a:tblPr/>
              <a:tblGrid>
                <a:gridCol w="2837007"/>
                <a:gridCol w="1856509"/>
                <a:gridCol w="1953491"/>
                <a:gridCol w="1856509"/>
              </a:tblGrid>
              <a:tr h="74814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ONERI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CONSUNTIVO</a:t>
                      </a: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2018-19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CONSUNTIVO</a:t>
                      </a: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2019-20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PREVENTIVO</a:t>
                      </a: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</a:rPr>
                        <a:t>2020-21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529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Servizi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  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74650" algn="l"/>
                        </a:tabLst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27.749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74650" algn="l"/>
                        </a:tabLst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15.354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74650" algn="l"/>
                        </a:tabLst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74650" algn="l"/>
                        </a:tabLst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14.995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</a:tr>
              <a:tr h="8922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Affitti e Condominiali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24.733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35.352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35.602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8CB"/>
                    </a:solidFill>
                  </a:tcPr>
                </a:tc>
              </a:tr>
              <a:tr h="120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 Personale: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 Dipendenti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 Pulizie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13.748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5.454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24.585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11.384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16.118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11.000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</a:tr>
              <a:tr h="473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  Oneri diversi </a:t>
                      </a: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    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579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6.475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1.710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Risultato positivo di gestione a pareggio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75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4E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TOTALI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72.263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93.150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Book Antiqua" pitchFamily="18" charset="0"/>
                          <a:ea typeface="ＭＳ Ｐゴシック" pitchFamily="34" charset="-128"/>
                          <a:cs typeface="Times New Roman" pitchFamily="18" charset="0"/>
                        </a:rPr>
                        <a:t>79.500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Book Antiqua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en-US" altLang="en-US" sz="2400" dirty="0" smtClean="0"/>
              <a:t>Centro </a:t>
            </a:r>
            <a:r>
              <a:rPr lang="en-US" altLang="en-US" sz="2400" dirty="0" err="1" smtClean="0"/>
              <a:t>Coscienza</a:t>
            </a:r>
            <a:endParaRPr lang="en-US" altLang="en-US" sz="2400" dirty="0" smtClean="0"/>
          </a:p>
        </p:txBody>
      </p:sp>
      <p:sp>
        <p:nvSpPr>
          <p:cNvPr id="35842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3" name="CasellaDiTesto 2"/>
          <p:cNvSpPr txBox="1">
            <a:spLocks noChangeArrowheads="1"/>
          </p:cNvSpPr>
          <p:nvPr/>
        </p:nvSpPr>
        <p:spPr bwMode="auto">
          <a:xfrm>
            <a:off x="1672793" y="2935721"/>
            <a:ext cx="5801589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it-IT" altLang="en-US" sz="3200" b="1" dirty="0">
                <a:solidFill>
                  <a:srgbClr val="556689"/>
                </a:solidFill>
              </a:rPr>
              <a:t>ANNO SOCIALE </a:t>
            </a:r>
            <a:r>
              <a:rPr lang="it-IT" altLang="en-US" sz="3200" b="1" dirty="0" smtClean="0">
                <a:solidFill>
                  <a:srgbClr val="556689"/>
                </a:solidFill>
              </a:rPr>
              <a:t>2019-20</a:t>
            </a:r>
            <a:endParaRPr lang="it-IT" altLang="en-US" sz="3200" b="1" dirty="0">
              <a:solidFill>
                <a:srgbClr val="556689"/>
              </a:solidFill>
            </a:endParaRPr>
          </a:p>
          <a:p>
            <a:pPr algn="ctr" eaLnBrk="0" hangingPunct="0"/>
            <a:endParaRPr lang="it-IT" altLang="en-US" sz="3200" b="1" u="sng" dirty="0">
              <a:solidFill>
                <a:srgbClr val="556689"/>
              </a:solidFill>
            </a:endParaRPr>
          </a:p>
          <a:p>
            <a:pPr algn="ctr" eaLnBrk="0" hangingPunct="0"/>
            <a:r>
              <a:rPr lang="it-IT" altLang="en-US" sz="3200" b="1" u="sng" dirty="0">
                <a:solidFill>
                  <a:srgbClr val="556689"/>
                </a:solidFill>
              </a:rPr>
              <a:t>BILANCIO CONSUNTIVO</a:t>
            </a:r>
          </a:p>
          <a:p>
            <a:pPr algn="ctr" eaLnBrk="0" hangingPunct="0"/>
            <a:r>
              <a:rPr lang="it-IT" altLang="en-US" sz="3200" b="1" i="1" dirty="0">
                <a:solidFill>
                  <a:srgbClr val="556689"/>
                </a:solidFill>
              </a:rPr>
              <a:t>Rendiconto di gestione</a:t>
            </a:r>
          </a:p>
          <a:p>
            <a:pPr algn="ctr" eaLnBrk="0" hangingPunct="0"/>
            <a:endParaRPr lang="it-IT" altLang="en-US" sz="3200" b="1" dirty="0">
              <a:solidFill>
                <a:srgbClr val="00CC99"/>
              </a:solidFill>
            </a:endParaRPr>
          </a:p>
          <a:p>
            <a:pPr algn="ctr" eaLnBrk="0" hangingPunct="0"/>
            <a:r>
              <a:rPr lang="it-IT" altLang="en-US" sz="3200" b="1" dirty="0">
                <a:solidFill>
                  <a:srgbClr val="00CC99"/>
                </a:solidFill>
              </a:rPr>
              <a:t>PROVENTI</a:t>
            </a:r>
            <a:endParaRPr lang="en-GB" altLang="en-US" sz="3200" b="1" i="1" dirty="0">
              <a:solidFill>
                <a:srgbClr val="00CC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304800" y="260350"/>
            <a:ext cx="8537575" cy="396875"/>
          </a:xfrm>
        </p:spPr>
        <p:txBody>
          <a:bodyPr anchor="t"/>
          <a:lstStyle/>
          <a:p>
            <a:pPr eaLnBrk="1" hangingPunct="1"/>
            <a:r>
              <a:rPr lang="it-IT" altLang="en-US" sz="2400" dirty="0" smtClean="0"/>
              <a:t>Consuntivo 2019-20- Preventivo 2020/21: PROVENTI</a:t>
            </a:r>
          </a:p>
        </p:txBody>
      </p:sp>
      <p:sp>
        <p:nvSpPr>
          <p:cNvPr id="37890" name="AutoShape 7" descr="data:image/jpeg;base64,/9j/4AAQSkZJRgABAQAAAQABAAD/2wCEAAkGBw8NDw8ODw4PDg0NEA8UFhAQDhAPFg8UFhUXFxQUFBQYHCghGRomGxQWITEhJSkrLi4uFx8zODMsOCgtLisBCgoKDg0OGBAPFSwcICQsLCwsLCwsLCwsLywsLDAsLCwtLCwsNywsLCwsMiwsLCwsLCwsLCwrLCwsLCwsLCwsN//AABEIAOgA2gMBIgACEQEDEQH/xAAcAAEAAQUBAQAAAAAAAAAAAAAABwMEBQYIAgH/xABKEAABAwICCAEHBgsGBwEAAAABAAIDBBEFIQYHEhMxQVFhcRQiQlKBkaEjMmKCscEIFTNDU2NykrLR8HN0orPCwxgkNDWD4vEW/8QAGAEBAAMBAAAAAAAAAAAAAAAAAAECAwT/xAAeEQEBAQEBAQADAQEAAAAAAAAAAQIRAxIhMUFRcf/aAAwDAQACEQMRAD8AnFERAREQF8JWoac6xKHBW7MrjNVkXbTREbXYvPBje5z6AqAdLdY+KY08xF7oYHGzaWm2gHdA8jzpDbrl2CCeNKNaWE4aXMdP5TO38zTASkHo599lvgTfso3xPXfiNU4sw6hZGPWc19S/sbCzQfYVpOE6s8aq9ksoJY2O9KctgA7kPIPwW0U2pnHLAeVU0LfV8pmy9jWWQ6x9Tiek9dfe1k8LTybM2mHhsxWPvVlJopiE35evLj9KWaX7VsT9TGNtzbX0xP8Aealv+2rao1d6T0gvG4VFuUdSx/wlsnEfUYJugk7c21bQeoa9vxBVxFhWN0xvBiMotwDKydnwOSVeJ41h3/W0MgYOLpIHMHskb5qucP04ppLCVr4HdfyjfeM/giV3R6xtJcO/LjyqMcd9C2QAf2kViPaSt40a150NQWsroZKJ5/ONvPF7bDaHuPisBTVMczduN7ZGnm1wKx+K6O0tVcvjDXn85H5jv5H2oJ/oK+GpjbNBLHNE/g+N7XtPtCuVyvTQ4pgEhqaCoe6K4Lg0XDh0liNwR3HDspj1d61qXF9mnnDaSvIyYXfJzn9U48/onPpdBIqIiAiIgIiICIiAiIgIi+IPqIvMjw0FziGtaCSSQAAOJJ5BB6UM60Nbu5L6DCnB89y2SqaA4RngWQ+s76XAcrnMa/rV1sPrDJQ4a8x0ebZKht2uqeRDD6Mfxd4cdg1IavGwsZitZGDNIL08bxfdMPCUj1jy6DPicg13QvU9V4kRV4pJLTxSna2HEuqJr53cXX2L97nsFNejuiWH4U3ZpKWOI2zkI25HeMjruPheyzi8OKmK6vIFy8oisxt6IiIPjmgixFweRzutT0h1b4TiN3S0jIpXX+Wp/kHX6kN81x/aBW2ohLxAWP6nMQoHGfC6k1DBnu7iKYAcvVf8PBa5QaXywPNPiEL45GGznbsse0/TjP3e5dQLBaVaI0OLx7urgDnAENmbZskX7L+nY3HZRxeb/wBRXTVDJmh8b2vY7g5puCtZ0l0UbLeelG7qAdotadkSHqPVd/XdfdKdD8R0YlNRE41GHucBvAMs+DZmei7kHDLvnZZjA8Ziro9uPJzbB0Z4sP3joVVrL1sGqPWg6dzMLxN5FUDsRVD8jKRkIpf1nIHnbPPjMi5k0w0d8oBqYBaojFyBlvQP9Q/rkpO1M6wDisJo6p4NfTNFnE51MQsNv9sZA+IPWwSaiIgIiICIiAiIgIiICgrXZpxJUTHBKFxLQbVD2H8o7juQfVAzd7uRvJWszSj8T4bNUNI8of8AJQg85X3sbfRALvqrneKjNHhcuIS3NVib3QxF1yRESTNIb8S6xbfoe6Cvql0QGL4i1sg2qSltLN0eAfMj+sR7g5dVtaAAALAchyUf6kMAFDhEUrm2mrzv3H6JyiHhsAH6xUgoCoqsqSmM/R8REVmQiIiRERAREQUqqnZMx8UjGyRyNLXMcA4OaciCDyXOusLQ+bRurbW0d3YfM4gA3O6JzMMh5g+ie3UXPR6scbwmGvp5aWoYHwztLXDp0cDyINiD2UWJzriFsLxBlVEyaP5rxw5tPNp7hanpBBLhVZDilGdgtkDshk1/MH6LhcEePVfYIZcAxObDqgncueAHkEBwP5KUdiMj0zHJbdiNGyoifC8XbI0jwPIjuDYqrdMmi2PRYpRwVsPzJmAlt7mN4yew9wbhZZQDqGx51DXVGETnZbUOLmA5ATMFnW/aYB+4FPyAiIgIiICIiAiIggPXZVvxPGaLCIydiHYDrHg+YgvcR9GMNPtKw2tGES12GYZCNljGRMYBwbvZBG0e5jVd6LO8v0nxGrdnuHVjmnpZ24j/AMLvgvla3faXUbDmGS0vH6LdtB0NSwNijZGwWZGxrQByDRYD3BVURAVN/FVF4eFMV3Ox4REVmIiIgIiICIiAiIgjHXtop5bQ+XRt/wCYw8FxtxfAfnj6vzvAO6rRNDsV8qpm7RvLDZju9h5rvaPsK6Hlja9rmuAc1wIIOYIIsQVzF5CcExuehJIge8tYXHix3nQu7nMN9pVa0xf4p6YbdDW0uIw5Pa9jrjL5SMgi/iMvYV09hNeyrp4KmPOOpijkb4PaHC/fNc96a0m+opcs4rSD6vH4EqTNRGK+VYNEwm76OWWE36X22e5sgHsUNEhoiICIiAiIgIiIOc9SR3lRicp+c6OM/vSEn7F6qzutLqN5yD5abj9Jmwmptu5xPE6Q8d3ILf2cuz/qVvrVvR4ph9cPREZ8XQS7R+DmoOkkVOnlEjGvabte0OB6gi4VRAXwr6iCii9PXlXc9nKIiICIiAiIgIiIChD8IrCix9DiLBZ13Qvd9JvykX+57lN60bXVh/lGCVVhd1OYph22XgOP7jnKKnN/KPRIKuk2uIngOX7Tcwsp+DTVEsxGDk11PJ7XB7T/AABazoLUbyhYOJifIz/UPg4LMfg033+I9N1T/wAT7feqt09oiICIiAiIgIiIOeIG/ivTCeM+bHVTSjPpUN3jbfXLR7Fm9dOEmah3zRc0sgk4eg7zX/EtPsVt+ELhj6epoMWiydcRl3SSM7yI+7a/dW8Rvixaga+21FWQZjs9tnN8Qbj2IK2p3GxXYPSm95KVvk7xe9jFYNv4s2D7Vu6581N4s/CMWqMHqDZlS8taTkN8zOMjs9p/hXQQREfURES8SBeFUfwVNWjHf7ERFKoiIgIiICIiAsHpzDvMLxFnrUdT/luKziwenU27wvEXn0aOp+MZA+1Cftz1oJUbuiq3HIRuc+//AI//AFW8/g00pDMRn5OdTxjxaHuP8QUXYbVbnC6rOzp5mxj90F3w+1T7qLwg0mDRPc3ZfWSSTm/Q2aw+1rGn2qjoSEiIgIiICIiAiIg13T/R0Yth1TR5bx7dqMn0ZWeczPkCRY9nFRJqTx4t3+Ez3bJC5742uyIztLH4g5+13RT6oD1z6Oy4VXw47RDZZLIDJYZRzjm76Lxx77XUIPOuXRxzTHi1PdssJYJC3Iix8yQdwbC/h0UpattLmYzQxzXAqYwGTsGWzIBxA9V3EeNuSxOCYrT4zQtma1ro5mFskTs9h1rPjcP6uCFFEctRohionja6TD6i4Lb/AJWK9yw9JGHMH7iURXTKKxwXFYa6CKqp5BJDM0Oa4fEEciDkRyIV4XIdj48rwl0V4x1e0RERAiIgIiICIiIFHmvbFhTYPJEDZ9bLFELcbA7x/ssy31lIa5n13aVDEcQ3ETtqmw/ajBBuHyE/KuHUXAb9U9VFXxO1rOjmGyYrUUWGxZB8ji51vm7RvJIfBjR7u669oqVkEUcMTQyKFjGMaODWtADQPYFF+onQk0NOcRqGbNVWNAja4ZxQcQexfkfAN7qV1VsIiICIiAiIgIiICs8YwyGtp5aWoYJIJ2Frm9jzB5EHMHkQFeIg5pjdVaHYo+CYPkw+oNw62U0V8pG9JG3sR9xBUkYrQUmMUpY4iWnnAeyRhzafRew8iP5g81uOmOi1NjNK6lqG92SgDahfye37xzCgSkq6/RKsNFWsdLRSElpbctc39LCTz6t/+oGCYxX6H1jopGunw+d1y0XDJRw3kZ4NlAyI55A5WKn7R7SCkxOEVFJM2WM2uAfOjPqyN4td2K0tzaPF6X0KmlmHuP2tcPeFHddoTiWETGrwiokc0ei1wEoHquafNlH9WUyq6z10YihjRfXcGncYvTuikabGeFhyP6yE5j6t/AKWcIximroxNSzx1EZ9KNwdbs4cQexVusrmxfIiIqIiIkRERAixeP6RUeGx72sqI4G8g43c/sxg85x8AoY0011zT7UGFxugjNx5RIAZXf2bMwzxNz4J1aZtbTrh1jNw+N+H0j718rbPe0/9Kxw6j84RwHIG/S+pandWLqx0eJV8ZFGwh0MLhY1JHB7h+j5/S8OMXyQTXM7iXSbW2S47bib3LnX4m/VdM6rdYMWNQCKTZixGBg3kQsBI0Zb2MerwuPRJ6WJzmpf03+PlviIikEREBERAREQEREBERAWI0n0bpMWp3U1XFvIzm1w818TuT2O5H4HgbhZdEHNuN6M4vonM6opnGpw5zs3hpcwjkJ2D5juW0Mu+dlt+iundHiQawuFPVG3yMjh5x/Vu4O8OPZTC9gcCCAWkEEEXBHMEKLNNdStHWbU1AW0NQbnd2Jgef2RnH9XLsgq49ozR4gLVMDXOtlI3zJG+Dxn7DcLQKvVvXUMm/wAKrX7QOQ2zBIB022+a722VGXENINHCGVsD56VpsHyXlYRew2Khvzewd7lsWE608PmAE4kpX89ppkbfs5lz7wEGMptaOP4XZmIUoqGNy25ojE49AJY/NPuK2fDde9A+wqKWpgdzLN3M0e24PwWSpdIKCoGzHWUsl/R30dz9Um6tKzAMJnu6SmoyTxcBGwnuS2ynqtzKykWuLA3C5qpGdnUs1/8AC0r5NrjwNvCplk7Npph/EAtJr9H9GIb7x9Ow8bNrZHH90PJWr4liGjUAtT0MtW8cC6aoiZ7dp1/8KdR8RIOJ6+aJgIpqOomfyMjmQtPtBcfgtGx7XPi1UC2ExUUZ/Qs2n26GR9/e0BWGGaM4njrgKPDIaSlP50Q7mOx5md4Ln8ODb+ClrQzUxQ0OzLWkYhUDPZe20LD2j9P61x2CdTMxCf8A+YxevppsUfDUTwRgF00rnOdI3m5gcdp7RxJGQzWMwrYsf0nfp2XZoYALAAAC1rZW6WUA65dXPkTjimHx2pibzRMH5Bx/ONH6M8xyPY5U3n6nGmNfN60BWsck1FMyrpJHRTRO2g5nFh8OY6g5ZqpSVAkbfmOIVdcedXz06rJuOgtWOsWHG4t1Jsw4jE3z4r2EoHGSK/FvUcR7id8XGpbLTyMqaZ7oponBwcwlrmkc2kfYp+1Xa0osVDKSrLYcRAsDk1lVbmzo/q33dB2Z1NTscus3N5UmIiKyoiIgIiICIiAiIgIiICIiDy9gcC1wBByIIuCO4Wn43qvwatJc+iZDIb+fTkwG552b5pPiFuSIIcrtQFI6+4xCoiz/ADkUc1vcWrH/APD4b/8Adhb+45/5ynNEEQUGoOhYQZ62pmtyYyOEH37RW54Fq4wegs6KhjfI3MST3ncD1G3cD2ALbEQfALZDgF9REBeJY2va5j2hzHggtIuHAixBHRe0Qcu6z9DH4DWb2EF2H1TnGM5nY5uhceo5HmPArBNIIBGYIuD1C6o0q0fgxWklo5x5koycOMbx817e4P3jmuWKjDZsOq5sNqhsyxvIaeRPokH1XCxHs7rH28/qdjXy3y8orKqpDcSREtkaQRsmxuMwQeRV6RbI5EL4uXOrm9jp1manKlrVZrbE5Zh+KODJ8mx1TjYSngGS+q/o7gedjxmVcbVlGJMxk/r18VJOq7WvJRuZh+KPLqYWbHUuuXQdGyH0o+/Edxw7cbmo5N4uXQCLzFI17Q5rg5jgCHNIIcDmCCOIXpXUEREBERAREQEREBERAREQEREBERAREQEREBRfrw0J/GFL5fTsvW0TSSGjzpoRm5uXEtzcPrDmpQXwoORqKTyuLbGc8QAeObxyeO/XwVJbVrS0adgGJtq4G/8AI1pc5rQMmO/Ow/HaHY25FYjEKRrmiohzjeA4gcr81x+3ny9jq8t9nKxqoVVK2QZ5OHAquiylsvY0sl/FbPq01lT4LI2jq9qXDnHu51Nf04+rerfdnkekKGsiqYmTwyNlhlaHNew7QcDzBXIdRA2QWPsPMLPavtPqnR+bdSB0+HyG74b/ADeskV+Duo4H3Ednn6TX/XLvzuXUqKxwXF6evgjqqaVssEouHD4gjiHDgQcwr5asxERAREQEREBERAREQEREBERAREQEREBERBgtNdGosXoZqOSwLxeN9r7qUfMf7+PUEhc1YDJJRzy4bUtLJYpHtDT6LwfOb3B4jr7V1koX1+aHFzW4zTNtLDsNn2RmWggRzZc25Anpboo1ns4mXl6j3FMM2bvjHm82j0e47LFrY8FxAVcIf6bcnjo7r4HirbEcLvd8YsebevguHWeV2Z11hVTmia8bLhcfYqjgQbEWI5FFSXi1nWQ0F0zqtHqm4vNRTOG9gvk8cNtnqyAe/geVun8ExeDEKeOqppBLBM24cOXVrhycDkQuTZYg8FpFwfgsxq700n0fqwHF0lBO4b2IZ5cN6wcnj4gW6Edvl6fX4v7cvp5/P6dUoregrIqmKOeF7ZIZWhzXtNw5p4EK4WrIREQEREBERAREQEREBERAREQEREBERAVKqp2TRvikYJIpWuY5jhcPa4Wc0joQSFVRByxpPgsmjeKvhO06jm85jrHz4Scs+bmHI+HdZvJwBBuCLgjmOSlrWnoa3GqF0bABWU95IHHm63nRk9HDLxDTyUB6JYi4bVFNdssRcGh2RFj5zCDzBv8A0Fj647+Y189fxk66hbLxydycPv6rBVNM6I2cMuRHArbHtVvNEHAggEHkVzWN5WqqlUwCRpafYehWUrcOLLuZct6cx/NY9VnZVvxY3rUdpsaGo/FNU61PUv8AknOOUMx9H9l/8VupXQq4yxNhbsytJa5pGYNiOYIPUFTphOuekFPAJyDUbmLeG9rybI2za3rXXfjX1OuPefm8SyiIrKiIiAiIgIiICIiAiIgIiICIiAiIgIiICgjXpoS6CX8dUbS0Oc3ygN9B/BswHQ5A97HmVO6pVVOyaN8UrGyRSNc1zHC4c0ixBHSyDm3BcSbWQh4ye3J7ejv5FXb2rF6b6Lz6M1+8jDpMOqHHduzILeJheeT28jzAv1Avm4hE+HyhrrxbN+4+iR1XN6Y5XRjfVOoe1gLnODWjmVq+IVsTnXjae5OQPcBUMRr31D9p2TR81vJo/mrRU+Z/U/X+PlfUbTNm3E/YpVwLVg6opKWfYd8tTwSfvsDvvUdaI4C/GMQgo4wdhzgXuHoRNIMj/dkO5C69hiEbWsaAGMaGgDkALAe5dOM/M4w3e1UREV1RERAREQEREBERAREQEREBERAREQEREBERBj8dwanxGnkpaqMSwSjMHIg8nNPJw5Fc4aa6tMSwh7zTtlrKCR2T4mueQL5CaNvAj1hl4XsiINIL5A7YMTg/1dl1/ctj0f0AxfE3BsdJJDETnNOx0EbR1u4Xd9UFEUTMie10Nq90Ep8CgLIzvaqUDe1BFi+3BrR6LB09621EUof/2Q=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en-US" altLang="en-US" sz="1200">
              <a:solidFill>
                <a:srgbClr val="000000"/>
              </a:solidFill>
            </a:endParaRPr>
          </a:p>
        </p:txBody>
      </p: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691914"/>
              </p:ext>
            </p:extLst>
          </p:nvPr>
        </p:nvGraphicFramePr>
        <p:xfrm>
          <a:off x="138546" y="822418"/>
          <a:ext cx="8783781" cy="5916433"/>
        </p:xfrm>
        <a:graphic>
          <a:graphicData uri="http://schemas.openxmlformats.org/drawingml/2006/table">
            <a:tbl>
              <a:tblPr firstRow="1" lastRow="1" bandRow="1">
                <a:tableStyleId>{7DF18680-E054-41AD-8BC1-D1AEF772440D}</a:tableStyleId>
              </a:tblPr>
              <a:tblGrid>
                <a:gridCol w="3685309"/>
                <a:gridCol w="1801090"/>
                <a:gridCol w="1676400"/>
                <a:gridCol w="1620982"/>
              </a:tblGrid>
              <a:tr h="55749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effectLst/>
                          <a:latin typeface="Book Antiqua" panose="02040602050305030304" pitchFamily="18" charset="0"/>
                        </a:rPr>
                        <a:t>PROVENTI</a:t>
                      </a:r>
                      <a:endParaRPr lang="en-GB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 smtClean="0">
                          <a:effectLst/>
                          <a:latin typeface="Book Antiqua" panose="02040602050305030304" pitchFamily="18" charset="0"/>
                        </a:rPr>
                        <a:t>CONSUNTIVO</a:t>
                      </a:r>
                    </a:p>
                    <a:p>
                      <a:pPr algn="ctr" fontAlgn="b"/>
                      <a:r>
                        <a:rPr lang="it-IT" sz="1600" u="none" strike="noStrike" dirty="0" smtClean="0">
                          <a:effectLst/>
                          <a:latin typeface="Book Antiqua" panose="02040602050305030304" pitchFamily="18" charset="0"/>
                        </a:rPr>
                        <a:t>2018-19</a:t>
                      </a:r>
                      <a:endParaRPr lang="en-GB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 smtClean="0">
                          <a:effectLst/>
                          <a:latin typeface="Book Antiqua" panose="02040602050305030304" pitchFamily="18" charset="0"/>
                        </a:rPr>
                        <a:t>CONSUNTIVO</a:t>
                      </a:r>
                    </a:p>
                    <a:p>
                      <a:pPr algn="ctr" fontAlgn="b"/>
                      <a:r>
                        <a:rPr lang="it-IT" sz="1600" u="none" strike="noStrike" dirty="0" smtClean="0">
                          <a:effectLst/>
                          <a:latin typeface="Book Antiqua" panose="02040602050305030304" pitchFamily="18" charset="0"/>
                        </a:rPr>
                        <a:t>2019-20</a:t>
                      </a:r>
                      <a:endParaRPr lang="en-GB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none" strike="noStrike" dirty="0" smtClean="0">
                          <a:effectLst/>
                          <a:latin typeface="Book Antiqua" panose="02040602050305030304" pitchFamily="18" charset="0"/>
                        </a:rPr>
                        <a:t>PREVENTIVO</a:t>
                      </a:r>
                    </a:p>
                    <a:p>
                      <a:pPr algn="ctr" fontAlgn="b"/>
                      <a:r>
                        <a:rPr lang="it-IT" sz="1600" u="none" strike="noStrike" dirty="0" smtClean="0">
                          <a:effectLst/>
                          <a:latin typeface="Book Antiqua" panose="02040602050305030304" pitchFamily="18" charset="0"/>
                        </a:rPr>
                        <a:t>2020-21</a:t>
                      </a:r>
                      <a:endParaRPr lang="en-GB" sz="1600" b="1" i="0" u="none" strike="noStrike" dirty="0"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0" marR="0" marT="0" marB="0" anchor="b"/>
                </a:tc>
              </a:tr>
              <a:tr h="1108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 soci e associati 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Quote sociali</a:t>
                      </a:r>
                    </a:p>
                    <a:p>
                      <a:pPr lvl="1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Versamenti volontari soci e amici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it-IT" sz="2400" dirty="0" smtClean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9.890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it-IT" sz="2400" dirty="0" smtClean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17.115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2.450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it-IT" sz="2400" dirty="0" smtClean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18.000</a:t>
                      </a:r>
                    </a:p>
                  </a:txBody>
                  <a:tcPr marL="25400" marR="25400" marT="0" marB="0"/>
                </a:tc>
              </a:tr>
              <a:tr h="883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Quote 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frequenza ricerche </a:t>
                      </a: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Contributo Fond. Servire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1.376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33.061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1.464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46.939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1.500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45.000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3555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 non soci </a:t>
                      </a: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 affitti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6.250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15.000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5400" marR="25400" marT="0" marB="0"/>
                </a:tc>
              </a:tr>
              <a:tr h="4516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 </a:t>
                      </a: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Contributi su progetti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4.242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3.436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197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Proventi da </a:t>
                      </a:r>
                      <a:r>
                        <a:rPr lang="it-IT" sz="240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depositi bancari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1.331                   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1.063                   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                   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170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b="1" baseline="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it-IT" sz="2400" b="0" baseline="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</a:t>
                      </a:r>
                      <a:r>
                        <a:rPr lang="it-IT" sz="2400" b="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 </a:t>
                      </a:r>
                      <a:r>
                        <a:rPr lang="it-IT" sz="2400" b="0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proventi</a:t>
                      </a: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21.913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7.681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331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b="1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Risultato di gestione negativo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6.752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  <a:tr h="332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2400" b="1" dirty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TOTALI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375285" algn="l"/>
                        </a:tabLs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72.263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375285" algn="l"/>
                        </a:tabLs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93.150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375285" algn="l"/>
                        </a:tabLst>
                      </a:pPr>
                      <a:r>
                        <a:rPr lang="it-IT" sz="2400" dirty="0" smtClean="0">
                          <a:effectLst/>
                          <a:latin typeface="Book Antiqua" panose="0204060205030503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79.500</a:t>
                      </a:r>
                      <a:endParaRPr lang="it-IT" sz="240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2477</TotalTime>
  <Words>337</Words>
  <Application>Microsoft Office PowerPoint</Application>
  <PresentationFormat>On-screen Show (4:3)</PresentationFormat>
  <Paragraphs>207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ＭＳ Ｐゴシック</vt:lpstr>
      <vt:lpstr>Arial</vt:lpstr>
      <vt:lpstr>Book Antiqua</vt:lpstr>
      <vt:lpstr>Calibri</vt:lpstr>
      <vt:lpstr>Calibri Light</vt:lpstr>
      <vt:lpstr>Times New Roman</vt:lpstr>
      <vt:lpstr>Verdana</vt:lpstr>
      <vt:lpstr>Tema di Office</vt:lpstr>
      <vt:lpstr>Centro Coscienza</vt:lpstr>
      <vt:lpstr>Centro Coscienza</vt:lpstr>
      <vt:lpstr>Consuntivo 2019-20: STATO PATRIMONIALE</vt:lpstr>
      <vt:lpstr>Consuntivo 2019-20: STATO PATRIMONIALE</vt:lpstr>
      <vt:lpstr>Centro Coscienza</vt:lpstr>
      <vt:lpstr>Centro Coscienza</vt:lpstr>
      <vt:lpstr>Consuntivo A.S. 2019-20- Preventivo 2020/21: ONERI</vt:lpstr>
      <vt:lpstr>Centro Coscienza</vt:lpstr>
      <vt:lpstr>Consuntivo 2019-20- Preventivo 2020/21: PROVENTI</vt:lpstr>
      <vt:lpstr>FONDAZIONE SERVIRE SITUAZIONE AL 31 agosto 2020 </vt:lpstr>
    </vt:vector>
  </TitlesOfParts>
  <Company>Prysmian S.p.A.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passo indietro...</dc:title>
  <dc:creator>Pirri Alessandro, IT</dc:creator>
  <cp:lastModifiedBy>Antonietta Dipaolo</cp:lastModifiedBy>
  <cp:revision>216</cp:revision>
  <cp:lastPrinted>2017-12-06T13:54:58Z</cp:lastPrinted>
  <dcterms:created xsi:type="dcterms:W3CDTF">2015-11-09T18:57:26Z</dcterms:created>
  <dcterms:modified xsi:type="dcterms:W3CDTF">2020-10-28T15:15:06Z</dcterms:modified>
</cp:coreProperties>
</file>